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embeddedFontLst>
    <p:embeddedFont>
      <p:font typeface="Old Standard TT"/>
      <p:regular r:id="rId58"/>
      <p:bold r:id="rId59"/>
      <p:italic r:id="rId60"/>
    </p:embeddedFont>
    <p:embeddedFont>
      <p:font typeface="Helvetica Neue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HelveticaNeue-bold.fntdata"/><Relationship Id="rId61" Type="http://schemas.openxmlformats.org/officeDocument/2006/relationships/font" Target="fonts/HelveticaNeue-regular.fntdata"/><Relationship Id="rId20" Type="http://schemas.openxmlformats.org/officeDocument/2006/relationships/slide" Target="slides/slide16.xml"/><Relationship Id="rId64" Type="http://schemas.openxmlformats.org/officeDocument/2006/relationships/font" Target="fonts/HelveticaNeue-boldItalic.fntdata"/><Relationship Id="rId63" Type="http://schemas.openxmlformats.org/officeDocument/2006/relationships/font" Target="fonts/HelveticaNeue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ldStandardTT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OldStandardTT-bold.fntdata"/><Relationship Id="rId14" Type="http://schemas.openxmlformats.org/officeDocument/2006/relationships/slide" Target="slides/slide10.xml"/><Relationship Id="rId58" Type="http://schemas.openxmlformats.org/officeDocument/2006/relationships/font" Target="fonts/OldStandardTT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infoq.com/br/articles/spotify-escalando-agi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Spotify &amp; Resultados Digitais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Alexandre Torres 13/0099767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Eduardo Brasil 11/0115104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Matheus Mello 11/0017692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636550"/>
            <a:ext cx="8520600" cy="108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Foco na Autonomia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i="1" lang="pt-BR" sz="2000"/>
              <a:t>Exemplo - As SQUADS ( Equipes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500" y="1642799"/>
            <a:ext cx="2296075" cy="11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80550" y="1601100"/>
            <a:ext cx="6465300" cy="3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Uma Squad é uma equipe pequena, com diversas funções, que gerencia a si própria, se organiza. Normalmente, é formada por menos de 8 pessoas.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Cada Squad tem uma missão específica, podendo ser, inclusive, algo técnico. Por exemplo, “fazer com que Spotify seja a melhor plataforma para descobrir músicas”.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Cada uma das Squads tem responsabilidade de realizar as tarefas relacionadas ao que estão desenvolvendo do início a fim, ou seja, “design”, “commit”, “deploy”, “maintenance”, “operation”.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6499" y="2948161"/>
            <a:ext cx="2296073" cy="189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857950"/>
            <a:ext cx="8520600" cy="179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Alinhamento</a:t>
            </a:r>
          </a:p>
          <a:p>
            <a:pPr lvl="0" rtl="0" algn="just">
              <a:spcBef>
                <a:spcPts val="1500"/>
              </a:spcBef>
              <a:spcAft>
                <a:spcPts val="2400"/>
              </a:spcAft>
              <a:buNone/>
            </a:pPr>
            <a:r>
              <a:rPr lang="pt-BR" sz="2000"/>
              <a:t>Em conjunto com a Autonomia é necessário Alinhamento. Não adianta autonomia se as equipes seguem "caminhos" diferentes. Todas devem caminhar com o principal objetivo (o bem da organização) em mente.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211500" y="2744887"/>
            <a:ext cx="5820600" cy="2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 Squads devem estar alinhadas para atingir objetivos que são interesse comuns da empresa.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"Squads pouco acopladas, mas muito alinhadas".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Missão do spotify é mais importante do que a missão de uma específica squad.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524" y="3110088"/>
            <a:ext cx="2945323" cy="147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857950"/>
            <a:ext cx="8520600" cy="215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Cross-Pollination (Polinização Cruzada)</a:t>
            </a:r>
          </a:p>
          <a:p>
            <a:pPr lvl="0" rtl="0" algn="just">
              <a:spcBef>
                <a:spcPts val="1500"/>
              </a:spcBef>
              <a:spcAft>
                <a:spcPts val="2400"/>
              </a:spcAft>
              <a:buNone/>
            </a:pPr>
            <a:r>
              <a:rPr lang="pt-BR" sz="2000">
                <a:solidFill>
                  <a:srgbClr val="24292E"/>
                </a:solidFill>
              </a:rPr>
              <a:t>As squads escolhem quais práticas ou ferramentas serão utilizadas, não é exigido padronização. Porém, quando muitas começam a utilizar certas ferramentas ou práticas, outras squads, normalmente, também começam a adotá-las, um exemplo é o GIT.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121" y="2769200"/>
            <a:ext cx="2992927" cy="215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311700" y="3261650"/>
            <a:ext cx="52068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Dessa forma, apesar da flexibilidade, também existe consistência entre as Squads.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857950"/>
            <a:ext cx="8520600" cy="109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Pessoas são muito importantes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rgbClr val="24292E"/>
                </a:solidFill>
              </a:rPr>
              <a:t>Foco na colaboração, troca de conhecimento, satisfação dos funcionários.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311700" y="1953550"/>
            <a:ext cx="60330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Exemplos: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Utiliza-se "peer code review". Com isso a qualidade é aumentada, e o conhecimento é compartilhado.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Alta preocupação com a satisfação dos funcionários.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Os ambientes são voltados para colaboração, dessa forma, os integrantes da squad trabalham próximos uns aos outros, podendo ver a tela dos colegas. Grande parte das paredes são quadros brancos, onde podem compartilhar ideias.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15782" r="0" t="0"/>
          <a:stretch/>
        </p:blipFill>
        <p:spPr>
          <a:xfrm>
            <a:off x="6430900" y="2824487"/>
            <a:ext cx="2592251" cy="12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857950"/>
            <a:ext cx="8520600" cy="143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Comunidade ao invés de estrutura hierárquica</a:t>
            </a:r>
          </a:p>
          <a:p>
            <a:pPr lv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rgbClr val="24292E"/>
                </a:solidFill>
              </a:rPr>
              <a:t>Tenta-se fazer com que todos os funcionários se sintam numa comunidade, onde todos são "igualmente" importantes.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311700" y="2557925"/>
            <a:ext cx="5549400" cy="2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 squads são agrupadas em Tribos.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Também utilizam Guilds( grupo de pessoas com os mesmos interesses), que visa compartilhar conhecimentos sobre determinado assunto.</a:t>
            </a:r>
          </a:p>
          <a:p>
            <a:pPr lvl="0" rtl="0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0" y="2448550"/>
            <a:ext cx="2978101" cy="204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857950"/>
            <a:ext cx="8520600" cy="52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Arquitetura desacoplada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191325" y="1248750"/>
            <a:ext cx="6344399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Composta por uma grande quantidade de sistemas (acima de 100) independentes, que focam em necessidades específicas.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Tenta-se torna esses subsistemas pequenos e desacoplados, com uma interfaces bem definidas.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Cada squad é responsável por um ou mais desses módulos e, normalmente, é ela quem mantém o módulo. Porém, o sistema como um todo é compartilhado entre às Squads, e nada as impede de realizar alterações em subsistemas de outras Squads. Apesar disso, posteriormente, devem pedir que essas modificações sejam revisadas.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325" y="1883175"/>
            <a:ext cx="2455027" cy="157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857950"/>
            <a:ext cx="8520600" cy="51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Releases pequenas e frequentes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250" y="1903325"/>
            <a:ext cx="2991397" cy="223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443075" y="1530425"/>
            <a:ext cx="53778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Bastante investimento em testes automatizados e infraestrutura para releases contínuas.</a:t>
            </a:r>
          </a:p>
          <a:p>
            <a:pPr indent="-355600" lvl="0" marL="457200" rtl="0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 releases são desacopladas, ou seja, cada Squad pode realizar a sua própria release (de um subsistema) independentemente das outras.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857950"/>
            <a:ext cx="8520600" cy="51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Release Trains + Feature Toggles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311700" y="1288875"/>
            <a:ext cx="53277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Cada tipo de aplicação dos clientes tem um "trem de release" que segue um cronograma. Ou seja, a intervalo de tempo definido (como 1 semana), uma série de features será entregue para o cliente.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900" y="1406050"/>
            <a:ext cx="3225999" cy="18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311700" y="3074525"/>
            <a:ext cx="82980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Os trens contém as features feitas ou sendo feitas, mesmo se essas não estiverem concluídas.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Às features não acabadas são escondidas utilizando um "feature toggle". A vantagem disso é que problemas de integração são expostos cedo, minimiza a necessidade de utilizar novas "branches".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857950"/>
            <a:ext cx="8520600" cy="398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Confiança é mais importante do que controle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rPr lang="pt-BR" sz="2000">
                <a:solidFill>
                  <a:srgbClr val="24292E"/>
                </a:solidFill>
              </a:rPr>
              <a:t>Tendo confiança é possível reduzir burocracia e política dentro da empresa. Controle em excesso, atrapalha a escalabilidade da empresa. É interessante a seguinte frase: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rPr i="1" lang="pt-BR" sz="2000">
                <a:solidFill>
                  <a:srgbClr val="24292E"/>
                </a:solidFill>
              </a:rPr>
              <a:t>"Ágil em escala necessita de confiança em escala"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rPr lang="pt-BR" sz="2000">
                <a:solidFill>
                  <a:srgbClr val="24292E"/>
                </a:solidFill>
              </a:rPr>
              <a:t>Exemplo:</a:t>
            </a:r>
          </a:p>
          <a:p>
            <a:pPr indent="-355600" lvl="0" marL="457200" rtl="0">
              <a:spcBef>
                <a:spcPts val="0"/>
              </a:spcBef>
              <a:spcAft>
                <a:spcPts val="1200"/>
              </a:spcAft>
              <a:buClr>
                <a:srgbClr val="24292E"/>
              </a:buClr>
              <a:buSzPct val="100000"/>
            </a:pPr>
            <a:r>
              <a:rPr lang="pt-BR" sz="2000">
                <a:solidFill>
                  <a:srgbClr val="24292E"/>
                </a:solidFill>
              </a:rPr>
              <a:t>Não há um controle formal, centralizado do que entrará em produção, às próprias squads decidem.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699" y="2322349"/>
            <a:ext cx="2679676" cy="178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857950"/>
            <a:ext cx="8520600" cy="108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Fail-friendly environment &amp; Continuous Improvement 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rPr lang="pt-BR" sz="2000">
                <a:solidFill>
                  <a:srgbClr val="24292E"/>
                </a:solidFill>
              </a:rPr>
              <a:t>O Spotify tem um ambiente amigável a falhas e de melhoria contínua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199350" y="1860025"/>
            <a:ext cx="60672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Ao falhar rápido, é possível aprender rápido e, consequentemente, melhorar rápido. Essa é uma boa estratégia para sucesso a longo prazo.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"Nosso objetivo é errar mais rápido do que qualquer um" - Daniel Ek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Porém é bom aprender algo com os erros, e para isso existe o postmortem, onde indica-se o que foi aprendido e quais mudanças seriam feitas.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550" y="2034925"/>
            <a:ext cx="2739602" cy="132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550" y="3576930"/>
            <a:ext cx="2739601" cy="1391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Spotify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857950"/>
            <a:ext cx="8520600" cy="49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Limited Blast Radius &amp; Gradual Rollout</a:t>
            </a:r>
            <a:r>
              <a:rPr b="1" lang="pt-BR" sz="2400"/>
              <a:t> 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74925" y="1235950"/>
            <a:ext cx="5131200" cy="2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Um erro tem um "raio" de impacto limitado ("Limited Blast Radius").</a:t>
            </a:r>
          </a:p>
          <a:p>
            <a:pPr indent="-342900" lvl="0" marL="457200" rtl="0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 uma Squad comete um erro, isso não pode afetar todo o sistema, deve afetar somente uma pequena parte do sistema, para isso é ideal ter um arquitetura desacoplada.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050" y="1348448"/>
            <a:ext cx="3867824" cy="203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74925" y="3234700"/>
            <a:ext cx="8427300" cy="18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"Gradual Rollout" está relacionado ao fato de que as alterações são entregues para um número pequeno de usuários de cada vez. Dessa forma, se houver alguma falha, o número de pessoas impactadas será pequeno.</a:t>
            </a:r>
          </a:p>
          <a:p>
            <a:pPr indent="-342900" lvl="0" marL="457200" rtl="0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8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Isso dá mais coragem para as Squads realizarem mais experimentos e aprender rapidamente.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857950"/>
            <a:ext cx="8520600" cy="46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Lean Startup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311700" y="1184625"/>
            <a:ext cx="6042900" cy="3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9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Antes de criar algo, deve-se pensar sobre o assunto. Será que as pessoas realmente querem aquilo?</a:t>
            </a:r>
          </a:p>
          <a:p>
            <a:pPr indent="-3492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9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Depois pensa-se em como aquilo impactará positivamente o produto. E são criados protótipos.</a:t>
            </a:r>
          </a:p>
          <a:p>
            <a:pPr indent="-3492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9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Posteriormente, é criado um MVP ("Minimum viable product"), para validar os conceitos.</a:t>
            </a:r>
          </a:p>
          <a:p>
            <a:pPr indent="-3492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9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Depois é criado uma release para um pequeno número de usuários.</a:t>
            </a:r>
          </a:p>
          <a:p>
            <a:pPr indent="-3492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19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Após isso, dados dos usuários são colhidos, para identificar se o impacto desejado foi atingido, caso negativo, são feitas alterações.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000" y="1762775"/>
            <a:ext cx="2484599" cy="251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857950"/>
            <a:ext cx="8520600" cy="175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Impacto mais importante que velocidade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pt-BR" sz="2000"/>
              <a:t>O impacto de uma feature importa mais do que o quão rápido ela será finalizada. Não tem problema atrasar a entrega da feature caso o intuito disso seja melhorá-la a fim de atingir o impacto desejado.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124" y="2519250"/>
            <a:ext cx="2707650" cy="247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299625" y="2783975"/>
            <a:ext cx="5805000" cy="18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Uma feature não é considerada pronta até atingir o impacto desejado.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 o impacto desejado não tiver sido alcançado, são feitas novas modificações.</a:t>
            </a:r>
          </a:p>
          <a:p>
            <a:pPr lvl="0" rtl="0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857950"/>
            <a:ext cx="8520600" cy="51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Inovação mais importante do que previsibilidade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 sz="2000"/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224300" y="1236000"/>
            <a:ext cx="86079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 foco da organização não é em planejar o que deve ser feito, mas sim em inovar.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Muito planejamento e previsibilidade impactam diretamente na inovação. Dessa forma, é interessante deixar os funcionários mais livres para inovar, criar, ao invés de seguirem um calendário rigoroso.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150" y="3233425"/>
            <a:ext cx="3673124" cy="18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12225" y="3298200"/>
            <a:ext cx="51435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Exemplo de uma fala no vídeo: "Como sabemos o que será entregue daqui a um tempo determinado? A resposta curta é que em geral não sabemos."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857950"/>
            <a:ext cx="8520600" cy="146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pt-BR" sz="2400"/>
              <a:t>Experiment-friendly culture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rgbClr val="24292E"/>
                </a:solidFill>
              </a:rPr>
              <a:t>O Spotify possui uma cultura em que todos são incentivados a experimentar coisas novas. 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375" y="1951025"/>
            <a:ext cx="3695325" cy="29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137325" y="2307000"/>
            <a:ext cx="49812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Exemplos:</a:t>
            </a:r>
          </a:p>
          <a:p>
            <a:pPr indent="-355600" lvl="0" marL="457200" rtl="0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Não sabe qual ferramenta utilizar, testa as duas!</a:t>
            </a:r>
          </a:p>
          <a:p>
            <a:pPr indent="-355600" lvl="0" marL="457200" rtl="0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Realmente precisamos do planejamento da sprint? Não sabemos, vamos experimentar algumas sprints sem planejamento!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866625"/>
            <a:ext cx="8520600" cy="40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pt-BR" sz="2400"/>
              <a:t>Data-Driven Decisions (Decisões baseadas em Dados)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55000"/>
              <a:buNone/>
            </a:pPr>
            <a:r>
              <a:rPr lang="pt-BR" sz="2000">
                <a:solidFill>
                  <a:srgbClr val="24292E"/>
                </a:solidFill>
              </a:rPr>
              <a:t>Deve-se tomar decisões baseando-se em dados.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55000"/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</a:pPr>
            <a:r>
              <a:rPr lang="pt-BR" sz="2000">
                <a:solidFill>
                  <a:srgbClr val="24292E"/>
                </a:solidFill>
              </a:rPr>
              <a:t>Após realizar uma série de experimentos, é recomendado coletar dados para sabermos se houveram ou não melhorias.</a:t>
            </a:r>
          </a:p>
          <a:p>
            <a:pPr indent="-355600" lvl="0" marL="457200" rtl="0"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</a:pPr>
            <a:r>
              <a:rPr lang="pt-BR" sz="2000">
                <a:solidFill>
                  <a:srgbClr val="24292E"/>
                </a:solidFill>
              </a:rPr>
              <a:t>Dessa forma é possível evitar decisões tomadas por opiniões, achismo, ou até mesmo por autoridades.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857950"/>
            <a:ext cx="8520600" cy="54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pt-BR" sz="2400"/>
              <a:t>Waste-repellent Culture (Cultura que "repele" desperdício)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974" y="1398249"/>
            <a:ext cx="3545082" cy="356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311700" y="1473150"/>
            <a:ext cx="46695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Ao testar novas coisas, o que funciona é mantido, o que é inútil ou atrapalha é descartado.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2429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350" y="3037575"/>
            <a:ext cx="2431677" cy="17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0" y="2646650"/>
            <a:ext cx="2569500" cy="24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pt-BR" sz="13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Um exemplo comum de desperdício são Grandes Projetos. Dessa forma, eles devem ser evitados. Mas caso necessário, devem ser utilizadas práticas que reduzam o desperdício. Como, quadros de progresso, reuniões diárias, e "demos" semanais. Essas práticas melhoram a colaboração e feedback.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857950"/>
            <a:ext cx="8520600" cy="5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pt-BR" sz="2400"/>
              <a:t>Caos vs Burocracia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000" y="1509775"/>
            <a:ext cx="2627374" cy="30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299624" y="1344400"/>
            <a:ext cx="6067200" cy="3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Quando uma organização cresce, ela corre o risco de se tornar caótica. Para evitar isso, é necessário algum nível de estrutura e utilização de processos (que geram burocracia). Como ambos causam desperdício, procura-se alcançar a quantidade ideal de cada um.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chemeClr val="dk1"/>
              </a:buClr>
              <a:buSzPct val="100000"/>
              <a:buFont typeface="Old Standard TT"/>
              <a:buChar char="●"/>
            </a:pPr>
            <a:r>
              <a:rPr lang="pt-BR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Qual o mínimo de burocracia (estrutura e processos) possível que garanta que a empresa não fique em uma situação caótica? Isso seria o ideal.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11700" y="85795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pt-BR" sz="2400"/>
              <a:t>Definition of Awesome (Definição de Espetacular)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11700" y="1471150"/>
            <a:ext cx="47070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 squads definem o que seria perfeito para elas, com relação ao produto, processo, e tentam mover-se nessa direção.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Serve como um guia, direcionando a equipe.</a:t>
            </a:r>
          </a:p>
          <a:p>
            <a:pPr indent="-3556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  <a:buFont typeface="Old Standard TT"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Num “mundo” ideal, como tudo seria?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024" y="1554300"/>
            <a:ext cx="3932525" cy="27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857950"/>
            <a:ext cx="8520600" cy="55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/>
              <a:t>Cultura Saudável cura um processo Ruim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349550" y="1573000"/>
            <a:ext cx="50436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Uma empresa com uma boa cultura irá continuamente identificar os problemas em seus processos e  melhorá-los.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2429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2429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É necessário, portanto, sempre manter uma cultura saudável. O Spotify se esforça bastante em melhorar sua cultura continuamente. 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550" y="1563249"/>
            <a:ext cx="3325526" cy="34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Introdução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Conclusão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Conclusão 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311700" y="857950"/>
            <a:ext cx="8520600" cy="406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AutoNum type="arabicParenR"/>
            </a:pPr>
            <a:r>
              <a:rPr lang="pt-BR" sz="2200"/>
              <a:t>O foco desta apresentação é na </a:t>
            </a:r>
            <a:r>
              <a:rPr b="1" lang="pt-BR" sz="2200"/>
              <a:t>cultura</a:t>
            </a:r>
            <a:r>
              <a:rPr lang="pt-BR" sz="2200"/>
              <a:t> do spotify, justamente pelo fato dela ser considerada mais importante do que qualquer processo, ferramenta, ou técnica.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pt-BR" sz="2200"/>
              <a:t>"</a:t>
            </a:r>
            <a:r>
              <a:rPr i="1" lang="pt-BR" sz="2200"/>
              <a:t>Healthy culture heals broken process</a:t>
            </a:r>
            <a:r>
              <a:rPr lang="pt-BR" sz="2200"/>
              <a:t>"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Conclusão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311700" y="857950"/>
            <a:ext cx="8520600" cy="42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200"/>
              <a:t>2) Outro ponto igualmente importante está relacionado a adequação de metodologias Ágeis para uma grande empresa ("</a:t>
            </a:r>
            <a:r>
              <a:rPr b="1" lang="pt-BR" sz="2200"/>
              <a:t>Ágil em escala</a:t>
            </a:r>
            <a:r>
              <a:rPr lang="pt-BR" sz="2200"/>
              <a:t>").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●"/>
            </a:pPr>
            <a:r>
              <a:rPr lang="pt-BR" sz="2200"/>
              <a:t>Metodologias ágeis foram planejadas para serem utilizadas em pequenas equipes. Porém organizações como o Spotify conseguiram adequá-las para o uso em larga escala.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●"/>
            </a:pPr>
            <a:r>
              <a:rPr lang="pt-BR" sz="2200"/>
              <a:t>Para que isso seja possível é necessário, principalmente:</a:t>
            </a:r>
          </a:p>
          <a:p>
            <a:pPr indent="-368300" lvl="1" marL="914400" rtl="0">
              <a:spcBef>
                <a:spcPts val="0"/>
              </a:spcBef>
              <a:buSzPct val="100000"/>
              <a:buChar char="○"/>
            </a:pPr>
            <a:r>
              <a:rPr lang="pt-BR" sz="2200"/>
              <a:t>Autonomia</a:t>
            </a:r>
          </a:p>
          <a:p>
            <a:pPr indent="-368300" lvl="1" marL="914400" rtl="0">
              <a:spcBef>
                <a:spcPts val="0"/>
              </a:spcBef>
              <a:buSzPct val="100000"/>
              <a:buChar char="○"/>
            </a:pPr>
            <a:r>
              <a:rPr lang="pt-BR" sz="2200"/>
              <a:t>Alinhamento</a:t>
            </a:r>
          </a:p>
          <a:p>
            <a:pPr indent="-368300" lvl="1" marL="914400" rtl="0">
              <a:spcBef>
                <a:spcPts val="0"/>
              </a:spcBef>
              <a:buSzPct val="100000"/>
              <a:buChar char="○"/>
            </a:pPr>
            <a:r>
              <a:rPr lang="pt-BR" sz="2200"/>
              <a:t>Confiança</a:t>
            </a: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sz="2000">
              <a:solidFill>
                <a:srgbClr val="24292E"/>
              </a:solidFill>
            </a:endParaRPr>
          </a:p>
          <a:p>
            <a:pPr lvl="0" rtl="0">
              <a:spcBef>
                <a:spcPts val="1500"/>
              </a:spcBef>
              <a:spcAft>
                <a:spcPts val="2400"/>
              </a:spcAft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3295825" y="3620425"/>
            <a:ext cx="53433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pt-BR" sz="1800">
                <a:solidFill>
                  <a:srgbClr val="45454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"Loosely coupled, Tightly aligned squads"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800">
              <a:solidFill>
                <a:srgbClr val="45454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i="1" lang="pt-BR" sz="1800">
                <a:solidFill>
                  <a:srgbClr val="45454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"Agile at scale requires trust at scale"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Conclusão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857950"/>
            <a:ext cx="8520600" cy="42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000"/>
              <a:t>3</a:t>
            </a:r>
            <a:r>
              <a:rPr lang="pt-BR" sz="2000"/>
              <a:t>) </a:t>
            </a:r>
            <a:r>
              <a:rPr b="1" lang="pt-BR" sz="2000"/>
              <a:t>Experimentar</a:t>
            </a:r>
            <a:r>
              <a:rPr lang="pt-BR" sz="2000"/>
              <a:t>, colher dados e utilizá-los para tomar decisões</a:t>
            </a:r>
            <a:r>
              <a:rPr lang="pt-BR" sz="2000"/>
              <a:t> é Essencial.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pt-BR" sz="2000"/>
              <a:t>Para chegar na cultura atual do Spotify, foram necessários muitos experimentos. E para que hajam novas melhorias também serão necessários novos experimentos.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pt-BR" sz="2000"/>
              <a:t>Só foi possível desenvolver este "ágil em escala" realizando inúmeros experimentos.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pt-BR" sz="2000"/>
              <a:t>A fim de evitar gargalos relacionados à metodologia, não é seguida nenhuma metodologia a risca. São testadas práticas de diversas metodologias, mas são utilizadas somente as que mais agregam valor e melhor se encaixam na organização.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Resultados Digitais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Introdução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311700" y="1171600"/>
            <a:ext cx="8520600" cy="355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Resultados Digitais é uma empresa no ramo de Marketing Digital que teve um crescimento impressionante e rápido. Tal crescimento levou a empresa a adaptar-se e evoluir a sua estrutura baseando-se na metodologia Spotify que vimos anteriormente.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2015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311700" y="1171600"/>
            <a:ext cx="8520600" cy="355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Em 2015 a Resultados Digitais era composta por: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100 Pessoas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1200 Clientes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1 Product Manager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2017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71600"/>
            <a:ext cx="8520600" cy="355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Hoje</a:t>
            </a:r>
            <a:r>
              <a:rPr lang="pt-BR" sz="2400"/>
              <a:t> a Resultados Digitais é composta por: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100 Pessoas só na área de produto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12 Product Managers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Mais de 7000 Clientes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Um crescimento e tanto para apenas 2 anos, vamos ver </a:t>
            </a:r>
            <a:r>
              <a:rPr lang="pt-BR" sz="2400"/>
              <a:t>que mudanças a Resultados Digitais adotou para comportar todo esse crescimento.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Estrutura e Problema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Estrutura em 2015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11700" y="1171600"/>
            <a:ext cx="8520600" cy="355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Em 2015, o time de produto era composto por 30 pessoas divididas em 4 times para o desenvolvimento do software e 1 time para sistemas internos. Os Product Managers ficavam separados do times e existia o Kanban do Produto que continha os Épicos que estavam rodando nos times. Esse kanban ajudava a organizar e priorizar as funcionalidades e montar o backlog de cada time.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Introdução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O Spotify desenvolveu uma abordagem alternativa para a metodologia ágil que gerou diversos resultados positivos para a empresa. Dessa forma, demonstraremos aqui, como essa empresa construiu uma das melhores culturas de engenharia e como ela funciona.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Problema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311700" y="1171600"/>
            <a:ext cx="8520600" cy="355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Essa estrutura enxuta funcionava muito bem mas começou a apresentar problemas conforme o time crescia: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Cada vez mais demanda e menos visão do que iria ser feito nos próximos meses.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Aumento no número de </a:t>
            </a:r>
            <a:r>
              <a:rPr i="1" lang="pt-BR" sz="2400"/>
              <a:t>Quick Wins</a:t>
            </a:r>
            <a:r>
              <a:rPr lang="pt-BR" sz="2400"/>
              <a:t> ou Histórias sem Épicos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Falta de tempo para estudar um ou dois problemas complexos ao mesmo tempo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Nova Estrutura e </a:t>
            </a:r>
            <a:r>
              <a:rPr lang="pt-BR"/>
              <a:t>Solução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Times Especialistas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171600"/>
            <a:ext cx="8520600" cy="355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Foi adotada a estrutura de times especialistas (Squads) que funcionavam como uma mini Startup. Cada Squad era formada por: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1 Product Manager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1 Tech Leader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1 Designer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1 Quality Assurance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2 a 4 Engenheiros de Software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Squad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0" y="1728237"/>
            <a:ext cx="8733598" cy="168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Benefícios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311700" y="1171600"/>
            <a:ext cx="8520600" cy="355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</a:pPr>
            <a:r>
              <a:rPr lang="pt-BR" sz="2400"/>
              <a:t>A estrutura de Squads trouxe vários benefícios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Autonomia sobre determinada temática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Todas as decisões, de Roadmap a como gerenciar o Suporte, eram tomadas pelo próprio time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Possibilitou que os Product Managers pudessem mergulhar em um assunto específico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Resultados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11700" y="1171600"/>
            <a:ext cx="8520600" cy="355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</a:pPr>
            <a:r>
              <a:rPr lang="pt-BR" sz="2400"/>
              <a:t>A estrutura de Squads foi inspirada no modelo Spotify e serviu de base para a escalabilidade e evolução da empresa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Em 2016 a Resultados Digitais já tinha 12 times na área de produto e 12 PMs no time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Novos Problemas</a:t>
            </a:r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311700" y="1171600"/>
            <a:ext cx="8520600" cy="355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Mesmo com esses benefícios, conforme a equipe aumentava, novos problemas apareciam: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Times com a mesma temática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pt-BR" sz="2400"/>
              <a:t>Times compartilhando problemas, soluções, roadmaps, tickets de suporte e até pessoas em algum momento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Tribo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/>
              <a:t>A partir desses problemas, criaram-se as tribos, uma estrutura que agrupa times de uma mesma temática. 	Cada tribo é liderada por um Tech Leader de Tribo e um Product Manager de Tribo. 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900" y="2250475"/>
            <a:ext cx="4732199" cy="24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Objetivos da Estrutura de Tribos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Garantir a autonomia da tribo em todos os sentidos: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pt-BR" sz="1800"/>
              <a:t>Metodologias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pt-BR" sz="1800"/>
              <a:t>Processos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pt-BR" sz="1800"/>
              <a:t>Cerimonias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pt-BR" sz="1800"/>
              <a:t>Budget e </a:t>
            </a:r>
            <a:r>
              <a:rPr lang="pt-BR" sz="1800"/>
              <a:t>contratações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Deixar os roadmaps alinhados e coerentes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Manter uma gestão próxima e sem criar novos níveis hierárquicos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Chapters 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000000"/>
                </a:solidFill>
                <a:highlight>
                  <a:srgbClr val="FBFBFB"/>
                </a:highlight>
              </a:rPr>
              <a:t> </a:t>
            </a:r>
            <a:r>
              <a:rPr i="1" lang="pt-BR">
                <a:solidFill>
                  <a:srgbClr val="000000"/>
                </a:solidFill>
                <a:highlight>
                  <a:srgbClr val="FBFBFB"/>
                </a:highlight>
              </a:rPr>
              <a:t>“Na Spotify foi criado o conceito de “Chapter” (Divisão), um conjunto de profissionais com as mesmas habilidades e dentro da mesma área de competência, dentro da mesma tribo.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pt-BR">
                <a:solidFill>
                  <a:srgbClr val="000000"/>
                </a:solidFill>
                <a:highlight>
                  <a:srgbClr val="FBFBFB"/>
                </a:highlight>
              </a:rPr>
              <a:t> Existem quatro divisões, que por ventura podem ser relacionados a diferentes funções, por exemplo: uma divisão é composta por programadores, outra formada por analistas de teste, outra podendo ser os Agile Coaches e, por último, a dos Product Owners.”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pt-BR">
                <a:solidFill>
                  <a:srgbClr val="000000"/>
                </a:solidFill>
                <a:highlight>
                  <a:srgbClr val="FBFBFB"/>
                </a:highlight>
              </a:rPr>
              <a:t>Fonte: </a:t>
            </a:r>
            <a:r>
              <a:rPr i="1" lang="pt-BR" u="sng">
                <a:solidFill>
                  <a:srgbClr val="000000"/>
                </a:solidFill>
                <a:highlight>
                  <a:srgbClr val="FBFBFB"/>
                </a:highlight>
                <a:hlinkClick r:id="rId3"/>
              </a:rPr>
              <a:t>Escalando o Agile na Spotify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Origem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Em 2009, um pequeno grupo de funcionários do Spotify decidiram criar uma cultura para a empresa diferente do que já existe na maior parte das companhias.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O Spotify estava se expandindo rapidamente, e precisavam de uma nova metodologia.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2992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 							</a:t>
            </a:r>
            <a:r>
              <a:rPr lang="pt-BR"/>
              <a:t>Chapters </a:t>
            </a:r>
          </a:p>
        </p:txBody>
      </p:sp>
      <p:pic>
        <p:nvPicPr>
          <p:cNvPr descr="chapter.png"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75" y="1124987"/>
            <a:ext cx="55054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Chapter</a:t>
            </a: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BFBF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555555"/>
                </a:solidFill>
                <a:highlight>
                  <a:srgbClr val="FBFBFB"/>
                </a:highlight>
              </a:rPr>
              <a:t> </a:t>
            </a:r>
            <a:r>
              <a:rPr lang="pt-BR" sz="2400">
                <a:solidFill>
                  <a:srgbClr val="000000"/>
                </a:solidFill>
                <a:highlight>
                  <a:srgbClr val="FBFBFB"/>
                </a:highlight>
              </a:rPr>
              <a:t>1 Chapter que reúne todos os QAs do time de desenvolvimento de Produto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Chapter</a:t>
            </a:r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>
                <a:solidFill>
                  <a:srgbClr val="000000"/>
                </a:solidFill>
                <a:highlight>
                  <a:srgbClr val="FBFBFB"/>
                </a:highlight>
              </a:rPr>
              <a:t>Necessidade de interação entre os grupos de QAs  para trocar conhecimento e experiências a ponto de evoluir toda uma área de Qualidade dentro da empresa.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000000"/>
                </a:solidFill>
                <a:highlight>
                  <a:srgbClr val="FBFBFB"/>
                </a:highlight>
              </a:rPr>
              <a:t>definido em intervalos regulares para uma discussão de “Experts” de Qa e suas dificuldades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490250" y="526350"/>
            <a:ext cx="2801700" cy="250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Futuro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617225" y="2410100"/>
            <a:ext cx="82002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 txBox="1"/>
          <p:nvPr>
            <p:ph type="title"/>
          </p:nvPr>
        </p:nvSpPr>
        <p:spPr>
          <a:xfrm>
            <a:off x="471900" y="667350"/>
            <a:ext cx="8200200" cy="357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pt-BR" sz="2400"/>
              <a:t>A empresa funciona atualmente neste formato contando com 13 times de produto e 1 chapter de QAs, mas é provável que essa estrutura se altere com o surgimento de novos problemas e desafios.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Origem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Muitos dos engenheiros da equipe foram para conferências, leram livros, conversaram com outros engenheiros de empresas como Twitter, Netflix e Google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Para construir essa cultura que apresentaremos, foi necessário realizar inúmeros experimentos.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da cultura do Spotify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2289750"/>
            <a:ext cx="8520600" cy="56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000"/>
              <a:t>Não utilizam nenhuma metodologia a risca, mas se baseia em várias.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099" y="3147649"/>
            <a:ext cx="2895801" cy="135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311700" y="696975"/>
            <a:ext cx="57204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Ágil é mais importante que Scrum (ou que qualquer metodologia), princípios dos ágeis são mais importantes do que qualquer prática específica.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599" y="824025"/>
            <a:ext cx="2427001" cy="7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443100" y="2948025"/>
            <a:ext cx="58005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i="1" lang="pt-BR" sz="2000">
                <a:solidFill>
                  <a:srgbClr val="2429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Com o crescimento da empresa, algumas práticas comuns de equipes ágeis como "Sprint Planning Meeting”, “Task Breakdown”, “Velocity”, “Burndown Chart" começaram a atrapalhar, dessa forma passaram a ser opcionais.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837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Características interessantes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857950"/>
            <a:ext cx="8520600" cy="398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b="1" lang="pt-BR" sz="2400"/>
              <a:t>Foco na Autonomia</a:t>
            </a:r>
          </a:p>
          <a:p>
            <a:pPr lvl="0" algn="just">
              <a:spcBef>
                <a:spcPts val="0"/>
              </a:spcBef>
              <a:buNone/>
            </a:pPr>
            <a:r>
              <a:rPr lang="pt-BR" sz="2000"/>
              <a:t>Um sistema muito centralizado dificulta a escalabilidade. Dessa forma é necessário autonomia das equipes.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i="1" lang="pt-BR" sz="2000"/>
              <a:t>Vantagens:</a:t>
            </a:r>
          </a:p>
          <a:p>
            <a:pPr indent="-355600" lvl="0" marL="457200" rtl="0" algn="just"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</a:pPr>
            <a:r>
              <a:rPr i="1" lang="pt-BR" sz="2000">
                <a:solidFill>
                  <a:srgbClr val="24292E"/>
                </a:solidFill>
              </a:rPr>
              <a:t>Equipes mais motivadas e ágeis (decisões são tomadas localmente e, portanto, são mais rápidas).</a:t>
            </a:r>
          </a:p>
          <a:p>
            <a:pPr indent="-355600" lvl="0" marL="457200" rtl="0" algn="just"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</a:pPr>
            <a:r>
              <a:rPr i="1" lang="pt-BR" sz="2000">
                <a:solidFill>
                  <a:srgbClr val="24292E"/>
                </a:solidFill>
              </a:rPr>
              <a:t>Minimiza-se entregas de uma equipe para outra, e a espera de uma pela outra. Diminuindo a dependência entre as equipes é mais fácil de expandir a companhia como um todo.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